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68" r:id="rId12"/>
    <p:sldId id="269" r:id="rId13"/>
    <p:sldId id="271" r:id="rId14"/>
    <p:sldId id="270" r:id="rId15"/>
  </p:sldIdLst>
  <p:sldSz cx="18288000" cy="102870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(MS)" panose="020B0604020202020204" charset="0"/>
      <p:regular r:id="rId28"/>
    </p:embeddedFont>
    <p:embeddedFont>
      <p:font typeface="Calibri (MS) Bold" panose="020B0604020202020204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Imprint MT Shadow" panose="04020605060303030202" pitchFamily="82" charset="0"/>
      <p:regular r:id="rId34"/>
    </p:embeddedFont>
    <p:embeddedFont>
      <p:font typeface="Monotype Corsiva" panose="03010101010201010101" pitchFamily="66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035" autoAdjust="0"/>
  </p:normalViewPr>
  <p:slideViewPr>
    <p:cSldViewPr>
      <p:cViewPr varScale="1">
        <p:scale>
          <a:sx n="45" d="100"/>
          <a:sy n="45" d="100"/>
        </p:scale>
        <p:origin x="7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477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057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FCF1-F9F2-A810-0B13-40479CD8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20A92-1637-423A-4ED1-B0F5E11AB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BCF6-91FD-4BA6-FC0F-3A573D1EDD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F418B-C16A-EB5A-3375-D479A51E2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398B1A-D281-81A0-05E6-5FDF199F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Universitas Buddhi Dharma</a:t>
            </a:r>
          </a:p>
          <a:p>
            <a:r>
              <a:rPr lang="en-US"/>
              <a:t>Kreatifitas Membangkitkan Inovasi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1C375-B2D2-1089-491C-F6CC9F3C2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9B1A-3179-213C-8C7D-12F90D71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15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67200" y="1700212"/>
            <a:ext cx="13411200" cy="2980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3283"/>
              </a:lnSpc>
            </a:pPr>
            <a:r>
              <a:rPr lang="en-US" sz="285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rPr>
              <a:t>JUDUL TESIS : </a:t>
            </a:r>
          </a:p>
          <a:p>
            <a:pPr>
              <a:lnSpc>
                <a:spcPts val="3283"/>
              </a:lnSpc>
            </a:pP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40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40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40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58640" y="5382768"/>
            <a:ext cx="1322832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Nama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Mahasiswa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: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Virdi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Gunawan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NIM 				: 20232102005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Program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Studi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	: Magister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4320"/>
              </a:lnSpc>
            </a:pP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Pembimbing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Dr.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Agustinus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Priyowidodo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S.Pd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., M.M.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Proposal Tesis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Genap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24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strategis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kemampuan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keterampilan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pengetahuan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Work-life balance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menciptakan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loyalitas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Beban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seimbang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efektivitas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Digitalisasi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kolaborasi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berdampak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48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037878" y="1544470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HIPOTESIS PENELITIAN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2630" y="1483043"/>
            <a:ext cx="6106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KERANGKA PENELITIAN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9" name="TextBox 39">
            <a:extLst>
              <a:ext uri="{FF2B5EF4-FFF2-40B4-BE49-F238E27FC236}">
                <a16:creationId xmlns:a16="http://schemas.microsoft.com/office/drawing/2014/main" id="{51DFDF3E-4F6C-472D-BBE6-A031F0B5D83D}"/>
              </a:ext>
            </a:extLst>
          </p:cNvPr>
          <p:cNvSpPr txBox="1"/>
          <p:nvPr/>
        </p:nvSpPr>
        <p:spPr>
          <a:xfrm>
            <a:off x="8534400" y="2518155"/>
            <a:ext cx="9550436" cy="534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Ringkasan hipotesis penelitian dari peneliti adalah sebagai berikut: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H1: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H2: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Work-life balance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H3: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 Kerja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H4: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berpengaruh positif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H5: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Hubungan Positif antara Pelatihan dan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H6: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Work-life Balance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indent="-270510" algn="just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H7: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 Memperkuat Pengaruh Positif dari Beban Kerja terhadap Produktivitas Karyawan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CF9AF0-4291-481F-AC72-043772E676E2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" y="2137514"/>
            <a:ext cx="7474188" cy="484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746035" y="1744152"/>
            <a:ext cx="8626565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 PENELITIAN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Kuantitatif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survei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didukung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deskriptif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Teknik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Pengumpulan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Data: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Kuesioner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disebarkan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responden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Pemilihan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Sampel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Non-probability sampling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purposive sampling,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yaitu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pemilihan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sampel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pertimbangan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tertentu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sesuai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kriteria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penelitian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Kriteria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Responden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Berusia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18–56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kelompok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usia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produktif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sektor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manufaktur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Telah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identitas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diri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berstatus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aktif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pengalaman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kerja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penghasilan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tetap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914400" lvl="1" indent="-457200">
              <a:lnSpc>
                <a:spcPts val="27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Mencakup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Gen Z,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Milenial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dan Gen X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tingkat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adaptasi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berbeda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digitalisasi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ID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CCFCEBC0-81C0-869D-ED03-D7E723851FED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0B80094-1443-0E2D-FF12-79C77B1798F5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A58A342C-6B07-BDE4-F185-2598379530D8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AFF5DAF-75BA-48E7-9A8E-A9DEEFC7EB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29" y="2059658"/>
            <a:ext cx="8107836" cy="54522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A1C0-85E8-81CD-F154-FD2DEF4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FF8F4-B40C-D218-8E5D-6F2C89378AE8}"/>
              </a:ext>
            </a:extLst>
          </p:cNvPr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541773-8E14-FB57-86AB-C66E00325D65}"/>
                </a:ext>
              </a:extLst>
            </p:cNvPr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B60434-BE2B-913C-456B-7FE78C9C975D}"/>
              </a:ext>
            </a:extLst>
          </p:cNvPr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E032D-3E4E-67DC-678C-5F8ACF2D3499}"/>
                </a:ext>
              </a:extLst>
            </p:cNvPr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452C052A-C540-C226-0C65-3ACC03E96CDC}"/>
              </a:ext>
            </a:extLst>
          </p:cNvPr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8F4680-6320-A48C-C3C1-C9D2B369DCF0}"/>
              </a:ext>
            </a:extLst>
          </p:cNvPr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EFA078-11AC-EB32-8484-D3A0C1508C50}"/>
                </a:ext>
              </a:extLst>
            </p:cNvPr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C2FAAA-338E-0C3D-5E25-36ADBFA6BF53}"/>
                </a:ext>
              </a:extLst>
            </p:cNvPr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AA183C-538F-8923-15BB-5A4A88D4258D}"/>
              </a:ext>
            </a:extLst>
          </p:cNvPr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07A6B78-4C00-6D74-13DC-30E799556E49}"/>
                </a:ext>
              </a:extLst>
            </p:cNvPr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E5A24ED-229A-71A3-2F40-91B2D64DCCEC}"/>
                </a:ext>
              </a:extLst>
            </p:cNvPr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A430F-9200-6055-B8DF-12A53B8BE4F6}"/>
              </a:ext>
            </a:extLst>
          </p:cNvPr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25F2D4-9E28-323E-6D6D-BC8AF513DEB8}"/>
                </a:ext>
              </a:extLst>
            </p:cNvPr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E17232-E22C-4E79-AE4C-2480614CFC7C}"/>
                </a:ext>
              </a:extLst>
            </p:cNvPr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B132DBA-616A-D6D4-C4FE-905746DF7DC1}"/>
              </a:ext>
            </a:extLst>
          </p:cNvPr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911A9C-0371-9D8B-656A-FE92E45CFBD0}"/>
                </a:ext>
              </a:extLst>
            </p:cNvPr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9D87A86-B5B5-4CF2-6B1B-B65DABDCFF20}"/>
                </a:ext>
              </a:extLst>
            </p:cNvPr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B815D3B-F8CF-44B3-E458-A47162CE062B}"/>
              </a:ext>
            </a:extLst>
          </p:cNvPr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88FB97-7C42-2BF2-88D7-45EC38F6ABCE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086246B9-EC51-6F3D-D0BE-5AD7B26A294C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45F119F-9F5A-7B94-89BE-38B81FC1E6A9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11AA81DC-2BFD-7F02-A523-3AD68C9CA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0A6D2ED-72D9-12AC-B28B-F74A03255705}"/>
              </a:ext>
            </a:extLst>
          </p:cNvPr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8B5E307-EA1D-7360-2E10-443AA968AD8F}"/>
                </a:ext>
              </a:extLst>
            </p:cNvPr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142C28F4-9DFD-2DFB-F738-6FD7AB928C9B}"/>
                </a:ext>
              </a:extLst>
            </p:cNvPr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8C06B3-4810-3852-C824-90EB6B6BDA4E}"/>
                  </a:ext>
                </a:extLst>
              </p:cNvPr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59E317-D1BB-89BD-AF19-E75033D7FD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A05A022-7305-41B1-EEAD-F7E58BD82211}"/>
              </a:ext>
            </a:extLst>
          </p:cNvPr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02AD2C-EA8F-A8C8-8398-3DF7650A2AD8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3C1976F2-7F79-59D3-A985-D43E8AC9D25B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6620486D-6973-B5E7-DA0B-594A15B690AB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EE38EDC-7FEE-3591-CCCA-51164CA3A5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BADC148-300A-4EA8-1A63-60B5347A609D}"/>
              </a:ext>
            </a:extLst>
          </p:cNvPr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5A1BA80-C9A3-15DA-1BFB-B3C935F1A1DD}"/>
                </a:ext>
              </a:extLst>
            </p:cNvPr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C5FE736-7A74-9944-2888-E7E260187F28}"/>
                </a:ext>
              </a:extLst>
            </p:cNvPr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D3C0AED9-587D-C2D5-2AE5-932EFC3E6D1C}"/>
                  </a:ext>
                </a:extLst>
              </p:cNvPr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287623E-3338-553E-E1B3-7DA41597383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E626F9D-2B11-0EA4-7B2A-B4AF984016AA}"/>
              </a:ext>
            </a:extLst>
          </p:cNvPr>
          <p:cNvSpPr/>
          <p:nvPr/>
        </p:nvSpPr>
        <p:spPr>
          <a:xfrm>
            <a:off x="503580" y="228600"/>
            <a:ext cx="15977391" cy="1094016"/>
          </a:xfrm>
          <a:custGeom>
            <a:avLst/>
            <a:gdLst/>
            <a:ahLst/>
            <a:cxnLst/>
            <a:rect l="l" t="t" r="r" b="b"/>
            <a:pathLst>
              <a:path w="21303188" h="1458688">
                <a:moveTo>
                  <a:pt x="0" y="0"/>
                </a:moveTo>
                <a:lnTo>
                  <a:pt x="21303188" y="0"/>
                </a:lnTo>
                <a:lnTo>
                  <a:pt x="21303188" y="1458688"/>
                </a:lnTo>
                <a:lnTo>
                  <a:pt x="0" y="1458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DA7A251-F1DD-0805-D4E8-B9CC97FF6A37}"/>
              </a:ext>
            </a:extLst>
          </p:cNvPr>
          <p:cNvSpPr txBox="1"/>
          <p:nvPr/>
        </p:nvSpPr>
        <p:spPr>
          <a:xfrm>
            <a:off x="507842" y="1690281"/>
            <a:ext cx="756725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POPULASI DAN SAMPEL PENELITIAN 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3EF25E9-5541-A9F9-1636-042DF8F5F7BB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DDB91B9-6497-1CDC-A8A3-E8F8A41C3CF7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3A57BB4B-CF52-D4FA-D1DA-E909CD2B0D65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Pemoderasi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(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Studi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Pada PT. </a:t>
              </a:r>
              <a:r>
                <a:rPr lang="en-US" sz="2400" spc="-137" dirty="0" err="1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Eloda</a:t>
              </a:r>
              <a:r>
                <a:rPr lang="en-US" sz="2400" spc="-137" dirty="0">
                  <a:solidFill>
                    <a:srgbClr val="C00000"/>
                  </a:solidFill>
                  <a:latin typeface="Georgia" panose="02040502050405020303" pitchFamily="18" charset="0"/>
                  <a:ea typeface="Bodoni FLF"/>
                  <a:cs typeface="Bodoni FLF"/>
                  <a:sym typeface="Bodoni FLF"/>
                </a:rPr>
                <a:t> Mitra)</a:t>
              </a:r>
              <a:endParaRPr lang="en-US" sz="2400" b="1" spc="-137" dirty="0">
                <a:solidFill>
                  <a:srgbClr val="C00000"/>
                </a:solidFill>
                <a:latin typeface="Imprint MT Shadow" panose="04020605060303030202" pitchFamily="82" charset="0"/>
                <a:ea typeface="Bodoni FLF"/>
                <a:cs typeface="Bodoni FLF"/>
                <a:sym typeface="Bodoni FLF"/>
              </a:endParaRPr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DADD6EB-62BD-421B-A16B-5E9EEE4D3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3436"/>
              </p:ext>
            </p:extLst>
          </p:nvPr>
        </p:nvGraphicFramePr>
        <p:xfrm>
          <a:off x="535478" y="2129026"/>
          <a:ext cx="14620384" cy="633318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00811">
                  <a:extLst>
                    <a:ext uri="{9D8B030D-6E8A-4147-A177-3AD203B41FA5}">
                      <a16:colId xmlns:a16="http://schemas.microsoft.com/office/drawing/2014/main" val="1952216120"/>
                    </a:ext>
                  </a:extLst>
                </a:gridCol>
                <a:gridCol w="5607829">
                  <a:extLst>
                    <a:ext uri="{9D8B030D-6E8A-4147-A177-3AD203B41FA5}">
                      <a16:colId xmlns:a16="http://schemas.microsoft.com/office/drawing/2014/main" val="3908570256"/>
                    </a:ext>
                  </a:extLst>
                </a:gridCol>
                <a:gridCol w="8411744">
                  <a:extLst>
                    <a:ext uri="{9D8B030D-6E8A-4147-A177-3AD203B41FA5}">
                      <a16:colId xmlns:a16="http://schemas.microsoft.com/office/drawing/2014/main" val="4259996184"/>
                    </a:ext>
                  </a:extLst>
                </a:gridCol>
              </a:tblGrid>
              <a:tr h="40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Rincian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162625"/>
                  </a:ext>
                </a:extLst>
              </a:tr>
              <a:tr h="80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Teknik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Pengambilan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Non-probability sampling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pendekatan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purposive sampling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01349"/>
                  </a:ext>
                </a:extLst>
              </a:tr>
              <a:tr h="2010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Kriteria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Pemilihan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18–56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tahun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produktif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sektor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manufaktur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identitas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 status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aktif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pengalaman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penghasilan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tetap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Mencakup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Gen Z, </a:t>
                      </a:r>
                      <a:r>
                        <a:rPr lang="en-ID" sz="24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Milenial</a:t>
                      </a:r>
                      <a:r>
                        <a:rPr lang="en-ID" sz="2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dan Gen X.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99077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Penentuan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Mengacu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PLS-SEM,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yaitu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5–10 kali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indikator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ID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350958"/>
                  </a:ext>
                </a:extLst>
              </a:tr>
              <a:tr h="603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 Indikator Penelitian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indikator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gabungan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X1, X2, X3, Z, dan Y)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206712"/>
                  </a:ext>
                </a:extLst>
              </a:tr>
              <a:tr h="12087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Sampel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Minimum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Minimum: 180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b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Maksimum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360 </a:t>
                      </a:r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responden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4" marR="5924" marT="59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4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869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228600" y="2344882"/>
            <a:ext cx="6248400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kunci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pelaksana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keunggulan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kompetitif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tertinggal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dibandingkan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negara ASEAN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relatif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kesenjangan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sekaligus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 mana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adopsi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menengah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digital.</a:t>
            </a:r>
            <a:endParaRPr lang="en-ID" sz="2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128EF6-A78A-498F-9F50-2F7E2F9E94C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67" y="2529691"/>
            <a:ext cx="10998107" cy="497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27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62484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ID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ADOPSI DIGITAL DI INDONESIA</a:t>
            </a:r>
            <a:endParaRPr lang="en-ID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E70F14-5F4E-4F3C-B771-88B700F4CEF9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455187" y="2471500"/>
            <a:ext cx="12455798" cy="6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675265" y="1371500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286721" y="2236293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24"/>
                </a:lnSpc>
              </a:pPr>
              <a:endParaRPr lang="en-US" sz="21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60779" y="1862096"/>
            <a:ext cx="16519781" cy="498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IDENTIFIKASI MASALAH</a:t>
            </a:r>
          </a:p>
          <a:p>
            <a:pPr algn="l">
              <a:lnSpc>
                <a:spcPts val="432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sepenuhnya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keterampilan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menunjukkan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Work-life balance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isu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era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fleksibel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pengaruhnya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diperdebatkan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berbeda-beda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Beban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proporsional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akibat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tekanan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berlebih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meskipun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menantang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performa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Digitalisasi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berpotensi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memperkuat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mengubah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hubungan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work-life balance, dan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beban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perannya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moderasi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jarang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diteliti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khususnya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sektor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manufaktur</a:t>
            </a:r>
            <a:r>
              <a:rPr lang="en-ID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Indonesia.</a:t>
            </a:r>
            <a:endParaRPr lang="en-US" sz="2800" dirty="0">
              <a:solidFill>
                <a:srgbClr val="000000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432C6-C6F0-4774-8646-D434DDA4245C}"/>
              </a:ext>
            </a:extLst>
          </p:cNvPr>
          <p:cNvSpPr txBox="1"/>
          <p:nvPr/>
        </p:nvSpPr>
        <p:spPr>
          <a:xfrm>
            <a:off x="847086" y="218861"/>
            <a:ext cx="15417026" cy="94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Pelatihan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, Work-Life Balance, dan Beban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Produktivitas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Digitalisasi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rPr>
              <a:t>Moderasi</a:t>
            </a:r>
            <a:endParaRPr lang="en-US" sz="3600" spc="-137" dirty="0">
              <a:solidFill>
                <a:srgbClr val="C00000"/>
              </a:solidFill>
              <a:latin typeface="Bookman Old Style" panose="02050604050505020204" pitchFamily="18" charset="0"/>
              <a:ea typeface="Bodoni FLF"/>
              <a:cs typeface="Bodoni FLF"/>
              <a:sym typeface="Bodoni FL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11608" y="1728381"/>
            <a:ext cx="9783420" cy="653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RUMUSAN MASALAH</a:t>
            </a:r>
          </a:p>
          <a:p>
            <a:pPr algn="just">
              <a:lnSpc>
                <a:spcPts val="3956"/>
              </a:lnSpc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13A03B9-DBEA-46FF-BC0E-634244A1AE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85" y="2660445"/>
            <a:ext cx="6614007" cy="49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618808" y="2110154"/>
            <a:ext cx="9210992" cy="6179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TUJUAN PENELITIAN </a:t>
            </a:r>
          </a:p>
          <a:p>
            <a:pPr algn="just">
              <a:lnSpc>
                <a:spcPts val="2592"/>
              </a:lnSpc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Work-life Balance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Kota Tangerang.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5E467D1-931A-44EF-A671-955C76028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16" y="2217708"/>
            <a:ext cx="584200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4955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MANFAAT PENELITIAN</a:t>
            </a: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Teoritis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Memperluas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pemahaman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SDM,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pemberdayaan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memengaruhi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Teoritis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work-life balance,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digitalisasi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pemoderasi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SDM di Kota Tangerang,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83285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dan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eksternal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EA433C9-CA9B-4E3A-86FE-DF31F045E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580" y="4088072"/>
            <a:ext cx="17092023" cy="4575529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303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Acceptance Model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Davis (1986)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Usefulness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(PU):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Sejauh mana seseorang percaya bahwa penggunaan teknologi tertentu akan meningkatkan kinerjanya.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Ease of Use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(PEOU): Tingkat di mana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61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Pengaruh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Pelatihan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, Work-Life Balance, dan Beban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Kerja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terhadap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Produktivitas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Karyawan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dengan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Digitalisasi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sebagai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Variabel</a:t>
              </a:r>
              <a:r>
                <a:rPr lang="en-US" sz="3600" spc="-137" dirty="0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 </a:t>
              </a:r>
              <a:r>
                <a:rPr lang="en-US" sz="3600" spc="-137" dirty="0" err="1">
                  <a:solidFill>
                    <a:srgbClr val="C00000"/>
                  </a:solidFill>
                  <a:latin typeface="Bookman Old Style" panose="02050604050505020204" pitchFamily="18" charset="0"/>
                  <a:ea typeface="Bodoni FLF"/>
                  <a:cs typeface="Bodoni FLF"/>
                  <a:sym typeface="Bodoni FLF"/>
                </a:rPr>
                <a:t>Moderasi</a:t>
              </a:r>
              <a:endParaRPr lang="en-US" sz="3600" spc="-137" dirty="0">
                <a:solidFill>
                  <a:srgbClr val="C00000"/>
                </a:solidFill>
                <a:latin typeface="Bookman Old Style" panose="02050604050505020204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30659" y="1504248"/>
            <a:ext cx="16687072" cy="5324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LANDASAN TEORI</a:t>
            </a:r>
          </a:p>
          <a:p>
            <a:pPr algn="l">
              <a:lnSpc>
                <a:spcPts val="27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27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Maslow’s Hierarchy of Needs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Maslow (1943)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air,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istirahat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psikologis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Penghargaan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dihargai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terdorong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mengembangkan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sepenuhnya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berinovasi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mengejar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pribadi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kesempatan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33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1449</Words>
  <Application>Microsoft Office PowerPoint</Application>
  <PresentationFormat>Custom</PresentationFormat>
  <Paragraphs>226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Georgia</vt:lpstr>
      <vt:lpstr>Times New Roman</vt:lpstr>
      <vt:lpstr>Symbol</vt:lpstr>
      <vt:lpstr>Abadi</vt:lpstr>
      <vt:lpstr>Arial</vt:lpstr>
      <vt:lpstr>Bookman Old Style</vt:lpstr>
      <vt:lpstr>Calibri (MS)</vt:lpstr>
      <vt:lpstr>Calibri (MS) Bold</vt:lpstr>
      <vt:lpstr>Calibri</vt:lpstr>
      <vt:lpstr>Imprint MT Shadow</vt:lpstr>
      <vt:lpstr>Monotype Corsiva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USER</cp:lastModifiedBy>
  <cp:revision>84</cp:revision>
  <dcterms:created xsi:type="dcterms:W3CDTF">2006-08-16T00:00:00Z</dcterms:created>
  <dcterms:modified xsi:type="dcterms:W3CDTF">2025-08-15T03:08:45Z</dcterms:modified>
  <dc:identifier>DAGtCcbk8zQ</dc:identifier>
</cp:coreProperties>
</file>